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Proxima Nova" panose="020B0604020202020204" charset="0"/>
      <p:regular r:id="rId12"/>
    </p:embeddedFont>
    <p:embeddedFont>
      <p:font typeface="Proxima Nova Bold" panose="020B0604020202020204" charset="0"/>
      <p:regular r:id="rId13"/>
    </p:embeddedFont>
    <p:embeddedFont>
      <p:font typeface="Roca Two" panose="020B0604020202020204" charset="0"/>
      <p:regular r:id="rId14"/>
    </p:embeddedFont>
    <p:embeddedFont>
      <p:font typeface="Roca Two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2" d="100"/>
          <a:sy n="102" d="100"/>
        </p:scale>
        <p:origin x="59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250" b="-3193"/>
            </a:stretch>
          </a:blipFill>
        </p:spPr>
        <p:txBody>
          <a:bodyPr/>
          <a:lstStyle/>
          <a:p>
            <a:endParaRPr lang="en-US"/>
          </a:p>
        </p:txBody>
      </p:sp>
      <p:sp>
        <p:nvSpPr>
          <p:cNvPr id="3" name="TextBox 3"/>
          <p:cNvSpPr txBox="1"/>
          <p:nvPr/>
        </p:nvSpPr>
        <p:spPr>
          <a:xfrm>
            <a:off x="1767350" y="3759877"/>
            <a:ext cx="14753300" cy="2194560"/>
          </a:xfrm>
          <a:prstGeom prst="rect">
            <a:avLst/>
          </a:prstGeom>
        </p:spPr>
        <p:txBody>
          <a:bodyPr lIns="0" tIns="0" rIns="0" bIns="0" rtlCol="0" anchor="t">
            <a:spAutoFit/>
          </a:bodyPr>
          <a:lstStyle/>
          <a:p>
            <a:pPr algn="ctr">
              <a:lnSpc>
                <a:spcPts val="8370"/>
              </a:lnSpc>
            </a:pPr>
            <a:r>
              <a:rPr lang="en-US" sz="9000" b="1">
                <a:solidFill>
                  <a:srgbClr val="FFFFFF"/>
                </a:solidFill>
                <a:latin typeface="Roca Two Bold"/>
                <a:ea typeface="Roca Two Bold"/>
                <a:cs typeface="Roca Two Bold"/>
                <a:sym typeface="Roca Two Bold"/>
              </a:rPr>
              <a:t>OUTLAND ADVENTURES</a:t>
            </a:r>
          </a:p>
          <a:p>
            <a:pPr algn="ctr">
              <a:lnSpc>
                <a:spcPts val="8370"/>
              </a:lnSpc>
            </a:pPr>
            <a:r>
              <a:rPr lang="en-US" sz="9000" b="1">
                <a:solidFill>
                  <a:srgbClr val="FFFFFF"/>
                </a:solidFill>
                <a:latin typeface="Roca Two Bold"/>
                <a:ea typeface="Roca Two Bold"/>
                <a:cs typeface="Roca Two Bold"/>
                <a:sym typeface="Roca Two Bold"/>
              </a:rPr>
              <a:t>CASE STUDY</a:t>
            </a:r>
          </a:p>
        </p:txBody>
      </p:sp>
      <p:grpSp>
        <p:nvGrpSpPr>
          <p:cNvPr id="4" name="Group 4"/>
          <p:cNvGrpSpPr/>
          <p:nvPr/>
        </p:nvGrpSpPr>
        <p:grpSpPr>
          <a:xfrm>
            <a:off x="6259420" y="6730622"/>
            <a:ext cx="5641621" cy="682868"/>
            <a:chOff x="0" y="0"/>
            <a:chExt cx="15811892" cy="1913890"/>
          </a:xfrm>
        </p:grpSpPr>
        <p:sp>
          <p:nvSpPr>
            <p:cNvPr id="5" name="Freeform 5"/>
            <p:cNvSpPr/>
            <p:nvPr/>
          </p:nvSpPr>
          <p:spPr>
            <a:xfrm>
              <a:off x="0" y="0"/>
              <a:ext cx="15811892" cy="1913890"/>
            </a:xfrm>
            <a:custGeom>
              <a:avLst/>
              <a:gdLst/>
              <a:ahLst/>
              <a:cxnLst/>
              <a:rect l="l" t="t" r="r" b="b"/>
              <a:pathLst>
                <a:path w="15811892" h="1913890">
                  <a:moveTo>
                    <a:pt x="0" y="0"/>
                  </a:moveTo>
                  <a:lnTo>
                    <a:pt x="15811892" y="0"/>
                  </a:lnTo>
                  <a:lnTo>
                    <a:pt x="15811892" y="1913890"/>
                  </a:lnTo>
                  <a:lnTo>
                    <a:pt x="0" y="1913890"/>
                  </a:lnTo>
                  <a:close/>
                </a:path>
              </a:pathLst>
            </a:custGeom>
            <a:solidFill>
              <a:srgbClr val="FFFFFF"/>
            </a:solidFill>
          </p:spPr>
          <p:txBody>
            <a:bodyPr/>
            <a:lstStyle/>
            <a:p>
              <a:endParaRPr lang="en-US"/>
            </a:p>
          </p:txBody>
        </p:sp>
      </p:grpSp>
      <p:sp>
        <p:nvSpPr>
          <p:cNvPr id="6" name="TextBox 6"/>
          <p:cNvSpPr txBox="1"/>
          <p:nvPr/>
        </p:nvSpPr>
        <p:spPr>
          <a:xfrm>
            <a:off x="6259420" y="6742458"/>
            <a:ext cx="5769161" cy="621096"/>
          </a:xfrm>
          <a:prstGeom prst="rect">
            <a:avLst/>
          </a:prstGeom>
        </p:spPr>
        <p:txBody>
          <a:bodyPr lIns="0" tIns="0" rIns="0" bIns="0" rtlCol="0" anchor="t">
            <a:spAutoFit/>
          </a:bodyPr>
          <a:lstStyle/>
          <a:p>
            <a:pPr algn="ctr">
              <a:lnSpc>
                <a:spcPts val="2520"/>
              </a:lnSpc>
              <a:spcBef>
                <a:spcPct val="0"/>
              </a:spcBef>
            </a:pPr>
            <a:r>
              <a:rPr lang="en-US" sz="1800" b="1" spc="304">
                <a:solidFill>
                  <a:srgbClr val="21323F"/>
                </a:solidFill>
                <a:latin typeface="Proxima Nova Bold"/>
                <a:ea typeface="Proxima Nova Bold"/>
                <a:cs typeface="Proxima Nova Bold"/>
                <a:sym typeface="Proxima Nova Bold"/>
              </a:rPr>
              <a:t>JAMES BROWN III, GABE CONNER, ALEXIS MITCHELL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323F"/>
        </a:solidFill>
        <a:effectLst/>
      </p:bgPr>
    </p:bg>
    <p:spTree>
      <p:nvGrpSpPr>
        <p:cNvPr id="1" name=""/>
        <p:cNvGrpSpPr/>
        <p:nvPr/>
      </p:nvGrpSpPr>
      <p:grpSpPr>
        <a:xfrm>
          <a:off x="0" y="0"/>
          <a:ext cx="0" cy="0"/>
          <a:chOff x="0" y="0"/>
          <a:chExt cx="0" cy="0"/>
        </a:xfrm>
      </p:grpSpPr>
      <p:grpSp>
        <p:nvGrpSpPr>
          <p:cNvPr id="2" name="Group 2"/>
          <p:cNvGrpSpPr/>
          <p:nvPr/>
        </p:nvGrpSpPr>
        <p:grpSpPr>
          <a:xfrm>
            <a:off x="8522602" y="1117994"/>
            <a:ext cx="8736698" cy="8140306"/>
            <a:chOff x="0" y="0"/>
            <a:chExt cx="11648931" cy="10853741"/>
          </a:xfrm>
        </p:grpSpPr>
        <p:pic>
          <p:nvPicPr>
            <p:cNvPr id="3" name="Picture 3"/>
            <p:cNvPicPr>
              <a:picLocks noChangeAspect="1"/>
            </p:cNvPicPr>
            <p:nvPr/>
          </p:nvPicPr>
          <p:blipFill>
            <a:blip r:embed="rId2"/>
            <a:srcRect l="14246" r="14246"/>
            <a:stretch>
              <a:fillRect/>
            </a:stretch>
          </p:blipFill>
          <p:spPr>
            <a:xfrm>
              <a:off x="0" y="0"/>
              <a:ext cx="11648931" cy="10853741"/>
            </a:xfrm>
            <a:prstGeom prst="rect">
              <a:avLst/>
            </a:prstGeom>
          </p:spPr>
        </p:pic>
      </p:grpSp>
      <p:grpSp>
        <p:nvGrpSpPr>
          <p:cNvPr id="4" name="Group 4"/>
          <p:cNvGrpSpPr/>
          <p:nvPr/>
        </p:nvGrpSpPr>
        <p:grpSpPr>
          <a:xfrm>
            <a:off x="1921535" y="5143500"/>
            <a:ext cx="8480841" cy="2919791"/>
            <a:chOff x="0" y="0"/>
            <a:chExt cx="1543922" cy="531543"/>
          </a:xfrm>
        </p:grpSpPr>
        <p:sp>
          <p:nvSpPr>
            <p:cNvPr id="5" name="Freeform 5"/>
            <p:cNvSpPr/>
            <p:nvPr/>
          </p:nvSpPr>
          <p:spPr>
            <a:xfrm>
              <a:off x="0" y="0"/>
              <a:ext cx="1543922" cy="531543"/>
            </a:xfrm>
            <a:custGeom>
              <a:avLst/>
              <a:gdLst/>
              <a:ahLst/>
              <a:cxnLst/>
              <a:rect l="l" t="t" r="r" b="b"/>
              <a:pathLst>
                <a:path w="1543922" h="531543">
                  <a:moveTo>
                    <a:pt x="0" y="0"/>
                  </a:moveTo>
                  <a:lnTo>
                    <a:pt x="1543922" y="0"/>
                  </a:lnTo>
                  <a:lnTo>
                    <a:pt x="1543922" y="531543"/>
                  </a:lnTo>
                  <a:lnTo>
                    <a:pt x="0" y="531543"/>
                  </a:lnTo>
                  <a:close/>
                </a:path>
              </a:pathLst>
            </a:custGeom>
            <a:solidFill>
              <a:srgbClr val="FFFFFF"/>
            </a:solidFill>
          </p:spPr>
          <p:txBody>
            <a:bodyPr/>
            <a:lstStyle/>
            <a:p>
              <a:endParaRPr lang="en-US"/>
            </a:p>
          </p:txBody>
        </p:sp>
        <p:sp>
          <p:nvSpPr>
            <p:cNvPr id="6" name="TextBox 6"/>
            <p:cNvSpPr txBox="1"/>
            <p:nvPr/>
          </p:nvSpPr>
          <p:spPr>
            <a:xfrm>
              <a:off x="0" y="-57150"/>
              <a:ext cx="1543922" cy="588693"/>
            </a:xfrm>
            <a:prstGeom prst="rect">
              <a:avLst/>
            </a:prstGeom>
          </p:spPr>
          <p:txBody>
            <a:bodyPr lIns="50800" tIns="50800" rIns="50800" bIns="50800" rtlCol="0" anchor="ctr"/>
            <a:lstStyle/>
            <a:p>
              <a:pPr algn="ctr">
                <a:lnSpc>
                  <a:spcPts val="2784"/>
                </a:lnSpc>
              </a:pPr>
              <a:endParaRPr/>
            </a:p>
          </p:txBody>
        </p:sp>
      </p:grpSp>
      <p:sp>
        <p:nvSpPr>
          <p:cNvPr id="7" name="TextBox 7"/>
          <p:cNvSpPr txBox="1"/>
          <p:nvPr/>
        </p:nvSpPr>
        <p:spPr>
          <a:xfrm>
            <a:off x="2938724" y="6044985"/>
            <a:ext cx="7291843" cy="1318283"/>
          </a:xfrm>
          <a:prstGeom prst="rect">
            <a:avLst/>
          </a:prstGeom>
        </p:spPr>
        <p:txBody>
          <a:bodyPr lIns="0" tIns="0" rIns="0" bIns="0" rtlCol="0" anchor="t">
            <a:spAutoFit/>
          </a:bodyPr>
          <a:lstStyle/>
          <a:p>
            <a:pPr algn="l">
              <a:lnSpc>
                <a:spcPts val="10424"/>
              </a:lnSpc>
            </a:pPr>
            <a:r>
              <a:rPr lang="en-US" sz="8406">
                <a:solidFill>
                  <a:srgbClr val="21323F"/>
                </a:solidFill>
                <a:latin typeface="Roca Two"/>
                <a:ea typeface="Roca Two"/>
                <a:cs typeface="Roca Two"/>
                <a:sym typeface="Roca Two"/>
              </a:rPr>
              <a:t>THANK YOU</a:t>
            </a:r>
          </a:p>
        </p:txBody>
      </p:sp>
      <p:sp>
        <p:nvSpPr>
          <p:cNvPr id="8" name="TextBox 8"/>
          <p:cNvSpPr txBox="1"/>
          <p:nvPr/>
        </p:nvSpPr>
        <p:spPr>
          <a:xfrm>
            <a:off x="1921535" y="1315284"/>
            <a:ext cx="4005787" cy="306705"/>
          </a:xfrm>
          <a:prstGeom prst="rect">
            <a:avLst/>
          </a:prstGeom>
        </p:spPr>
        <p:txBody>
          <a:bodyPr lIns="0" tIns="0" rIns="0" bIns="0" rtlCol="0" anchor="t">
            <a:spAutoFit/>
          </a:bodyPr>
          <a:lstStyle/>
          <a:p>
            <a:pPr algn="ctr">
              <a:lnSpc>
                <a:spcPts val="2520"/>
              </a:lnSpc>
              <a:spcBef>
                <a:spcPct val="0"/>
              </a:spcBef>
            </a:pPr>
            <a:r>
              <a:rPr lang="en-US" sz="1800" b="1" spc="718">
                <a:solidFill>
                  <a:srgbClr val="21323F"/>
                </a:solidFill>
                <a:latin typeface="Proxima Nova Bold"/>
                <a:ea typeface="Proxima Nova Bold"/>
                <a:cs typeface="Proxima Nova Bold"/>
                <a:sym typeface="Proxima Nova Bold"/>
              </a:rPr>
              <a:t>PRESENTATION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323F"/>
        </a:solidFill>
        <a:effectLst/>
      </p:bgPr>
    </p:bg>
    <p:spTree>
      <p:nvGrpSpPr>
        <p:cNvPr id="1" name=""/>
        <p:cNvGrpSpPr/>
        <p:nvPr/>
      </p:nvGrpSpPr>
      <p:grpSpPr>
        <a:xfrm>
          <a:off x="0" y="0"/>
          <a:ext cx="0" cy="0"/>
          <a:chOff x="0" y="0"/>
          <a:chExt cx="0" cy="0"/>
        </a:xfrm>
      </p:grpSpPr>
      <p:grpSp>
        <p:nvGrpSpPr>
          <p:cNvPr id="2" name="Group 2"/>
          <p:cNvGrpSpPr/>
          <p:nvPr/>
        </p:nvGrpSpPr>
        <p:grpSpPr>
          <a:xfrm>
            <a:off x="1583091" y="1583091"/>
            <a:ext cx="7191315" cy="7120818"/>
            <a:chOff x="0" y="0"/>
            <a:chExt cx="9588420" cy="9494424"/>
          </a:xfrm>
        </p:grpSpPr>
        <p:pic>
          <p:nvPicPr>
            <p:cNvPr id="3" name="Picture 3"/>
            <p:cNvPicPr>
              <a:picLocks noChangeAspect="1"/>
            </p:cNvPicPr>
            <p:nvPr/>
          </p:nvPicPr>
          <p:blipFill>
            <a:blip r:embed="rId2"/>
            <a:srcRect l="16294" r="16294"/>
            <a:stretch>
              <a:fillRect/>
            </a:stretch>
          </p:blipFill>
          <p:spPr>
            <a:xfrm>
              <a:off x="0" y="0"/>
              <a:ext cx="9588420" cy="9494424"/>
            </a:xfrm>
            <a:prstGeom prst="rect">
              <a:avLst/>
            </a:prstGeom>
          </p:spPr>
        </p:pic>
      </p:grpSp>
      <p:grpSp>
        <p:nvGrpSpPr>
          <p:cNvPr id="4" name="Group 4"/>
          <p:cNvGrpSpPr/>
          <p:nvPr/>
        </p:nvGrpSpPr>
        <p:grpSpPr>
          <a:xfrm>
            <a:off x="7825246" y="2268896"/>
            <a:ext cx="6440462" cy="1460657"/>
            <a:chOff x="0" y="0"/>
            <a:chExt cx="1696253" cy="384700"/>
          </a:xfrm>
        </p:grpSpPr>
        <p:sp>
          <p:nvSpPr>
            <p:cNvPr id="5" name="Freeform 5"/>
            <p:cNvSpPr/>
            <p:nvPr/>
          </p:nvSpPr>
          <p:spPr>
            <a:xfrm>
              <a:off x="0" y="0"/>
              <a:ext cx="1696253" cy="384700"/>
            </a:xfrm>
            <a:custGeom>
              <a:avLst/>
              <a:gdLst/>
              <a:ahLst/>
              <a:cxnLst/>
              <a:rect l="l" t="t" r="r" b="b"/>
              <a:pathLst>
                <a:path w="1696253" h="384700">
                  <a:moveTo>
                    <a:pt x="0" y="0"/>
                  </a:moveTo>
                  <a:lnTo>
                    <a:pt x="1696253" y="0"/>
                  </a:lnTo>
                  <a:lnTo>
                    <a:pt x="1696253" y="384700"/>
                  </a:lnTo>
                  <a:lnTo>
                    <a:pt x="0" y="384700"/>
                  </a:lnTo>
                  <a:close/>
                </a:path>
              </a:pathLst>
            </a:custGeom>
            <a:solidFill>
              <a:srgbClr val="FFFFFF"/>
            </a:solidFill>
          </p:spPr>
          <p:txBody>
            <a:bodyPr/>
            <a:lstStyle/>
            <a:p>
              <a:endParaRPr lang="en-US"/>
            </a:p>
          </p:txBody>
        </p:sp>
        <p:sp>
          <p:nvSpPr>
            <p:cNvPr id="6" name="TextBox 6"/>
            <p:cNvSpPr txBox="1"/>
            <p:nvPr/>
          </p:nvSpPr>
          <p:spPr>
            <a:xfrm>
              <a:off x="0" y="-57150"/>
              <a:ext cx="1696253" cy="441850"/>
            </a:xfrm>
            <a:prstGeom prst="rect">
              <a:avLst/>
            </a:prstGeom>
          </p:spPr>
          <p:txBody>
            <a:bodyPr lIns="50800" tIns="50800" rIns="50800" bIns="50800" rtlCol="0" anchor="ctr"/>
            <a:lstStyle/>
            <a:p>
              <a:pPr algn="ctr">
                <a:lnSpc>
                  <a:spcPts val="2784"/>
                </a:lnSpc>
              </a:pPr>
              <a:endParaRPr/>
            </a:p>
          </p:txBody>
        </p:sp>
      </p:grpSp>
      <p:sp>
        <p:nvSpPr>
          <p:cNvPr id="7" name="TextBox 7"/>
          <p:cNvSpPr txBox="1"/>
          <p:nvPr/>
        </p:nvSpPr>
        <p:spPr>
          <a:xfrm>
            <a:off x="8486944" y="2705368"/>
            <a:ext cx="5117066" cy="857830"/>
          </a:xfrm>
          <a:prstGeom prst="rect">
            <a:avLst/>
          </a:prstGeom>
        </p:spPr>
        <p:txBody>
          <a:bodyPr lIns="0" tIns="0" rIns="0" bIns="0" rtlCol="0" anchor="t">
            <a:spAutoFit/>
          </a:bodyPr>
          <a:lstStyle/>
          <a:p>
            <a:pPr algn="l">
              <a:lnSpc>
                <a:spcPts val="6833"/>
              </a:lnSpc>
            </a:pPr>
            <a:r>
              <a:rPr lang="en-US" sz="5510">
                <a:solidFill>
                  <a:srgbClr val="21323F"/>
                </a:solidFill>
                <a:latin typeface="Roca Two"/>
                <a:ea typeface="Roca Two"/>
                <a:cs typeface="Roca Two"/>
                <a:sym typeface="Roca Two"/>
              </a:rPr>
              <a:t>BACKGROUND</a:t>
            </a:r>
          </a:p>
        </p:txBody>
      </p:sp>
      <p:sp>
        <p:nvSpPr>
          <p:cNvPr id="8" name="TextBox 8"/>
          <p:cNvSpPr txBox="1"/>
          <p:nvPr/>
        </p:nvSpPr>
        <p:spPr>
          <a:xfrm>
            <a:off x="9930400" y="5281131"/>
            <a:ext cx="7328900" cy="2938959"/>
          </a:xfrm>
          <a:prstGeom prst="rect">
            <a:avLst/>
          </a:prstGeom>
        </p:spPr>
        <p:txBody>
          <a:bodyPr lIns="0" tIns="0" rIns="0" bIns="0" rtlCol="0" anchor="t">
            <a:spAutoFit/>
          </a:bodyPr>
          <a:lstStyle/>
          <a:p>
            <a:pPr algn="l">
              <a:lnSpc>
                <a:spcPts val="2930"/>
              </a:lnSpc>
            </a:pPr>
            <a:r>
              <a:rPr lang="en-US" sz="2092">
                <a:solidFill>
                  <a:srgbClr val="FFFFFF"/>
                </a:solidFill>
                <a:latin typeface="Proxima Nova"/>
                <a:ea typeface="Proxima Nova"/>
                <a:cs typeface="Proxima Nova"/>
                <a:sym typeface="Proxima Nova"/>
              </a:rPr>
              <a:t>Outland Adventures is a company that organizes guided hiking and camping trips in Africa, Asia, and Southern Europe. The business provides trip planning services, equipment rentals and sales, and utilizes a digital platform for customer engagement. The company is supported by various employees in roles such as guides, marketers, inventory managers, and e-commerce developers.</a:t>
            </a:r>
          </a:p>
          <a:p>
            <a:pPr algn="l">
              <a:lnSpc>
                <a:spcPts val="2790"/>
              </a:lnSpc>
            </a:pPr>
            <a:endParaRPr lang="en-US" sz="2092">
              <a:solidFill>
                <a:srgbClr val="FFFFFF"/>
              </a:solidFill>
              <a:latin typeface="Proxima Nova"/>
              <a:ea typeface="Proxima Nova"/>
              <a:cs typeface="Proxima Nova"/>
              <a:sym typeface="Proxima Nova"/>
            </a:endParaRPr>
          </a:p>
        </p:txBody>
      </p:sp>
      <p:sp>
        <p:nvSpPr>
          <p:cNvPr id="9" name="Freeform 9"/>
          <p:cNvSpPr/>
          <p:nvPr/>
        </p:nvSpPr>
        <p:spPr>
          <a:xfrm>
            <a:off x="15943405" y="1028700"/>
            <a:ext cx="1315895" cy="3950521"/>
          </a:xfrm>
          <a:custGeom>
            <a:avLst/>
            <a:gdLst/>
            <a:ahLst/>
            <a:cxnLst/>
            <a:rect l="l" t="t" r="r" b="b"/>
            <a:pathLst>
              <a:path w="1315895" h="3950521">
                <a:moveTo>
                  <a:pt x="0" y="0"/>
                </a:moveTo>
                <a:lnTo>
                  <a:pt x="1315895" y="0"/>
                </a:lnTo>
                <a:lnTo>
                  <a:pt x="1315895" y="3950521"/>
                </a:lnTo>
                <a:lnTo>
                  <a:pt x="0" y="39505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323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572189" cy="10287000"/>
            <a:chOff x="0" y="0"/>
            <a:chExt cx="1467573" cy="2709333"/>
          </a:xfrm>
        </p:grpSpPr>
        <p:sp>
          <p:nvSpPr>
            <p:cNvPr id="3" name="Freeform 3"/>
            <p:cNvSpPr/>
            <p:nvPr/>
          </p:nvSpPr>
          <p:spPr>
            <a:xfrm>
              <a:off x="0" y="0"/>
              <a:ext cx="1467573" cy="2709333"/>
            </a:xfrm>
            <a:custGeom>
              <a:avLst/>
              <a:gdLst/>
              <a:ahLst/>
              <a:cxnLst/>
              <a:rect l="l" t="t" r="r" b="b"/>
              <a:pathLst>
                <a:path w="1467573" h="2709333">
                  <a:moveTo>
                    <a:pt x="0" y="0"/>
                  </a:moveTo>
                  <a:lnTo>
                    <a:pt x="1467573" y="0"/>
                  </a:lnTo>
                  <a:lnTo>
                    <a:pt x="1467573" y="2709333"/>
                  </a:lnTo>
                  <a:lnTo>
                    <a:pt x="0" y="2709333"/>
                  </a:lnTo>
                  <a:close/>
                </a:path>
              </a:pathLst>
            </a:custGeom>
            <a:solidFill>
              <a:srgbClr val="FFFFFF"/>
            </a:solidFill>
          </p:spPr>
          <p:txBody>
            <a:bodyPr/>
            <a:lstStyle/>
            <a:p>
              <a:endParaRPr lang="en-US"/>
            </a:p>
          </p:txBody>
        </p:sp>
        <p:sp>
          <p:nvSpPr>
            <p:cNvPr id="4" name="TextBox 4"/>
            <p:cNvSpPr txBox="1"/>
            <p:nvPr/>
          </p:nvSpPr>
          <p:spPr>
            <a:xfrm>
              <a:off x="0" y="-57150"/>
              <a:ext cx="1467573" cy="2766483"/>
            </a:xfrm>
            <a:prstGeom prst="rect">
              <a:avLst/>
            </a:prstGeom>
          </p:spPr>
          <p:txBody>
            <a:bodyPr lIns="50800" tIns="50800" rIns="50800" bIns="50800" rtlCol="0" anchor="ctr"/>
            <a:lstStyle/>
            <a:p>
              <a:pPr algn="ctr">
                <a:lnSpc>
                  <a:spcPts val="2784"/>
                </a:lnSpc>
              </a:pPr>
              <a:endParaRPr/>
            </a:p>
          </p:txBody>
        </p:sp>
      </p:grpSp>
      <p:grpSp>
        <p:nvGrpSpPr>
          <p:cNvPr id="5" name="Group 5"/>
          <p:cNvGrpSpPr/>
          <p:nvPr/>
        </p:nvGrpSpPr>
        <p:grpSpPr>
          <a:xfrm>
            <a:off x="2502065" y="1743036"/>
            <a:ext cx="6437289" cy="6800928"/>
            <a:chOff x="0" y="0"/>
            <a:chExt cx="8583052" cy="9067904"/>
          </a:xfrm>
        </p:grpSpPr>
        <p:pic>
          <p:nvPicPr>
            <p:cNvPr id="6" name="Picture 6"/>
            <p:cNvPicPr>
              <a:picLocks noChangeAspect="1"/>
            </p:cNvPicPr>
            <p:nvPr/>
          </p:nvPicPr>
          <p:blipFill>
            <a:blip r:embed="rId2"/>
            <a:srcRect l="18468" r="18468"/>
            <a:stretch>
              <a:fillRect/>
            </a:stretch>
          </p:blipFill>
          <p:spPr>
            <a:xfrm flipH="1">
              <a:off x="0" y="0"/>
              <a:ext cx="8583052" cy="9067904"/>
            </a:xfrm>
            <a:prstGeom prst="rect">
              <a:avLst/>
            </a:prstGeom>
          </p:spPr>
        </p:pic>
      </p:grpSp>
      <p:grpSp>
        <p:nvGrpSpPr>
          <p:cNvPr id="7" name="Group 7"/>
          <p:cNvGrpSpPr/>
          <p:nvPr/>
        </p:nvGrpSpPr>
        <p:grpSpPr>
          <a:xfrm>
            <a:off x="8326179" y="2317775"/>
            <a:ext cx="7284733" cy="1358501"/>
            <a:chOff x="0" y="0"/>
            <a:chExt cx="1918613" cy="357795"/>
          </a:xfrm>
        </p:grpSpPr>
        <p:sp>
          <p:nvSpPr>
            <p:cNvPr id="8" name="Freeform 8"/>
            <p:cNvSpPr/>
            <p:nvPr/>
          </p:nvSpPr>
          <p:spPr>
            <a:xfrm>
              <a:off x="0" y="0"/>
              <a:ext cx="1918613" cy="357795"/>
            </a:xfrm>
            <a:custGeom>
              <a:avLst/>
              <a:gdLst/>
              <a:ahLst/>
              <a:cxnLst/>
              <a:rect l="l" t="t" r="r" b="b"/>
              <a:pathLst>
                <a:path w="1918613" h="357795">
                  <a:moveTo>
                    <a:pt x="0" y="0"/>
                  </a:moveTo>
                  <a:lnTo>
                    <a:pt x="1918613" y="0"/>
                  </a:lnTo>
                  <a:lnTo>
                    <a:pt x="1918613" y="357795"/>
                  </a:lnTo>
                  <a:lnTo>
                    <a:pt x="0" y="357795"/>
                  </a:lnTo>
                  <a:close/>
                </a:path>
              </a:pathLst>
            </a:custGeom>
            <a:solidFill>
              <a:srgbClr val="FFFFFF"/>
            </a:solidFill>
          </p:spPr>
          <p:txBody>
            <a:bodyPr/>
            <a:lstStyle/>
            <a:p>
              <a:endParaRPr lang="en-US"/>
            </a:p>
          </p:txBody>
        </p:sp>
        <p:sp>
          <p:nvSpPr>
            <p:cNvPr id="9" name="TextBox 9"/>
            <p:cNvSpPr txBox="1"/>
            <p:nvPr/>
          </p:nvSpPr>
          <p:spPr>
            <a:xfrm>
              <a:off x="0" y="-57150"/>
              <a:ext cx="1918613" cy="414945"/>
            </a:xfrm>
            <a:prstGeom prst="rect">
              <a:avLst/>
            </a:prstGeom>
          </p:spPr>
          <p:txBody>
            <a:bodyPr lIns="50800" tIns="50800" rIns="50800" bIns="50800" rtlCol="0" anchor="ctr"/>
            <a:lstStyle/>
            <a:p>
              <a:pPr algn="ctr">
                <a:lnSpc>
                  <a:spcPts val="2784"/>
                </a:lnSpc>
              </a:pPr>
              <a:endParaRPr/>
            </a:p>
          </p:txBody>
        </p:sp>
      </p:grpSp>
      <p:sp>
        <p:nvSpPr>
          <p:cNvPr id="10" name="Freeform 10"/>
          <p:cNvSpPr/>
          <p:nvPr/>
        </p:nvSpPr>
        <p:spPr>
          <a:xfrm>
            <a:off x="663111" y="4593443"/>
            <a:ext cx="1315895" cy="3950521"/>
          </a:xfrm>
          <a:custGeom>
            <a:avLst/>
            <a:gdLst/>
            <a:ahLst/>
            <a:cxnLst/>
            <a:rect l="l" t="t" r="r" b="b"/>
            <a:pathLst>
              <a:path w="1315895" h="3950521">
                <a:moveTo>
                  <a:pt x="0" y="0"/>
                </a:moveTo>
                <a:lnTo>
                  <a:pt x="1315895" y="0"/>
                </a:lnTo>
                <a:lnTo>
                  <a:pt x="1315895" y="3950521"/>
                </a:lnTo>
                <a:lnTo>
                  <a:pt x="0" y="39505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8884479" y="2650788"/>
            <a:ext cx="6168133" cy="673426"/>
          </a:xfrm>
          <a:prstGeom prst="rect">
            <a:avLst/>
          </a:prstGeom>
        </p:spPr>
        <p:txBody>
          <a:bodyPr lIns="0" tIns="0" rIns="0" bIns="0" rtlCol="0" anchor="t">
            <a:spAutoFit/>
          </a:bodyPr>
          <a:lstStyle/>
          <a:p>
            <a:pPr algn="l">
              <a:lnSpc>
                <a:spcPts val="5345"/>
              </a:lnSpc>
            </a:pPr>
            <a:r>
              <a:rPr lang="en-US" sz="4310">
                <a:solidFill>
                  <a:srgbClr val="21323F"/>
                </a:solidFill>
                <a:latin typeface="Roca Two"/>
                <a:ea typeface="Roca Two"/>
                <a:cs typeface="Roca Two"/>
                <a:sym typeface="Roca Two"/>
              </a:rPr>
              <a:t>BACKGROUND (CONT.)</a:t>
            </a:r>
          </a:p>
        </p:txBody>
      </p:sp>
      <p:sp>
        <p:nvSpPr>
          <p:cNvPr id="12" name="TextBox 12"/>
          <p:cNvSpPr txBox="1"/>
          <p:nvPr/>
        </p:nvSpPr>
        <p:spPr>
          <a:xfrm>
            <a:off x="10066562" y="5215675"/>
            <a:ext cx="6658997" cy="3328289"/>
          </a:xfrm>
          <a:prstGeom prst="rect">
            <a:avLst/>
          </a:prstGeom>
        </p:spPr>
        <p:txBody>
          <a:bodyPr lIns="0" tIns="0" rIns="0" bIns="0" rtlCol="0" anchor="t">
            <a:spAutoFit/>
          </a:bodyPr>
          <a:lstStyle/>
          <a:p>
            <a:pPr algn="l">
              <a:lnSpc>
                <a:spcPts val="2926"/>
              </a:lnSpc>
            </a:pPr>
            <a:r>
              <a:rPr lang="en-US" sz="2090">
                <a:solidFill>
                  <a:srgbClr val="FFFFFF"/>
                </a:solidFill>
                <a:latin typeface="Proxima Nova"/>
                <a:ea typeface="Proxima Nova"/>
                <a:cs typeface="Proxima Nova"/>
                <a:sym typeface="Proxima Nova"/>
              </a:rPr>
              <a:t>The owners of Outland Adventures, Blythe Timmerson and Jim Ford, are feeling the growing pains of their fast-changing business. They’re starting to worry about more than just planning great trips. They want to know if equipment sales are still worth it, if bookings are dropping in certain regions, and if old gear is still safe to use. Their main concern is running the business efficiently and making smart choices. It’s clear they need solid data to guide their next steps.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78315" y="757033"/>
            <a:ext cx="5843207" cy="8772934"/>
            <a:chOff x="0" y="0"/>
            <a:chExt cx="7790943" cy="11697245"/>
          </a:xfrm>
        </p:grpSpPr>
        <p:pic>
          <p:nvPicPr>
            <p:cNvPr id="3" name="Picture 3"/>
            <p:cNvPicPr>
              <a:picLocks noChangeAspect="1"/>
            </p:cNvPicPr>
            <p:nvPr/>
          </p:nvPicPr>
          <p:blipFill>
            <a:blip r:embed="rId2"/>
            <a:srcRect l="5670" r="5670"/>
            <a:stretch>
              <a:fillRect/>
            </a:stretch>
          </p:blipFill>
          <p:spPr>
            <a:xfrm>
              <a:off x="0" y="0"/>
              <a:ext cx="7790943" cy="11697245"/>
            </a:xfrm>
            <a:prstGeom prst="rect">
              <a:avLst/>
            </a:prstGeom>
          </p:spPr>
        </p:pic>
      </p:grpSp>
      <p:grpSp>
        <p:nvGrpSpPr>
          <p:cNvPr id="4" name="Group 4"/>
          <p:cNvGrpSpPr/>
          <p:nvPr/>
        </p:nvGrpSpPr>
        <p:grpSpPr>
          <a:xfrm>
            <a:off x="4166624" y="1028700"/>
            <a:ext cx="7865247" cy="1822880"/>
            <a:chOff x="0" y="0"/>
            <a:chExt cx="2071505" cy="480100"/>
          </a:xfrm>
        </p:grpSpPr>
        <p:sp>
          <p:nvSpPr>
            <p:cNvPr id="5" name="Freeform 5"/>
            <p:cNvSpPr/>
            <p:nvPr/>
          </p:nvSpPr>
          <p:spPr>
            <a:xfrm>
              <a:off x="0" y="0"/>
              <a:ext cx="2071506" cy="480100"/>
            </a:xfrm>
            <a:custGeom>
              <a:avLst/>
              <a:gdLst/>
              <a:ahLst/>
              <a:cxnLst/>
              <a:rect l="l" t="t" r="r" b="b"/>
              <a:pathLst>
                <a:path w="2071506" h="480100">
                  <a:moveTo>
                    <a:pt x="0" y="0"/>
                  </a:moveTo>
                  <a:lnTo>
                    <a:pt x="2071506" y="0"/>
                  </a:lnTo>
                  <a:lnTo>
                    <a:pt x="2071506" y="480100"/>
                  </a:lnTo>
                  <a:lnTo>
                    <a:pt x="0" y="480100"/>
                  </a:lnTo>
                  <a:close/>
                </a:path>
              </a:pathLst>
            </a:custGeom>
            <a:solidFill>
              <a:srgbClr val="21323F"/>
            </a:solidFill>
          </p:spPr>
          <p:txBody>
            <a:bodyPr/>
            <a:lstStyle/>
            <a:p>
              <a:endParaRPr lang="en-US"/>
            </a:p>
          </p:txBody>
        </p:sp>
        <p:sp>
          <p:nvSpPr>
            <p:cNvPr id="6" name="TextBox 6"/>
            <p:cNvSpPr txBox="1"/>
            <p:nvPr/>
          </p:nvSpPr>
          <p:spPr>
            <a:xfrm>
              <a:off x="0" y="-57150"/>
              <a:ext cx="2071505" cy="537250"/>
            </a:xfrm>
            <a:prstGeom prst="rect">
              <a:avLst/>
            </a:prstGeom>
          </p:spPr>
          <p:txBody>
            <a:bodyPr lIns="50800" tIns="50800" rIns="50800" bIns="50800" rtlCol="0" anchor="ctr"/>
            <a:lstStyle/>
            <a:p>
              <a:pPr algn="ctr">
                <a:lnSpc>
                  <a:spcPts val="2784"/>
                </a:lnSpc>
              </a:pPr>
              <a:endParaRPr/>
            </a:p>
          </p:txBody>
        </p:sp>
      </p:grpSp>
      <p:sp>
        <p:nvSpPr>
          <p:cNvPr id="7" name="Freeform 7"/>
          <p:cNvSpPr/>
          <p:nvPr/>
        </p:nvSpPr>
        <p:spPr>
          <a:xfrm>
            <a:off x="1539904" y="3484711"/>
            <a:ext cx="7604096" cy="6045256"/>
          </a:xfrm>
          <a:custGeom>
            <a:avLst/>
            <a:gdLst/>
            <a:ahLst/>
            <a:cxnLst/>
            <a:rect l="l" t="t" r="r" b="b"/>
            <a:pathLst>
              <a:path w="7604096" h="6045256">
                <a:moveTo>
                  <a:pt x="0" y="0"/>
                </a:moveTo>
                <a:lnTo>
                  <a:pt x="7604096" y="0"/>
                </a:lnTo>
                <a:lnTo>
                  <a:pt x="7604096" y="6045256"/>
                </a:lnTo>
                <a:lnTo>
                  <a:pt x="0" y="6045256"/>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461187" y="1663307"/>
            <a:ext cx="7276122" cy="544140"/>
          </a:xfrm>
          <a:prstGeom prst="rect">
            <a:avLst/>
          </a:prstGeom>
        </p:spPr>
        <p:txBody>
          <a:bodyPr lIns="0" tIns="0" rIns="0" bIns="0" rtlCol="0" anchor="t">
            <a:spAutoFit/>
          </a:bodyPr>
          <a:lstStyle/>
          <a:p>
            <a:pPr algn="r">
              <a:lnSpc>
                <a:spcPts val="4353"/>
              </a:lnSpc>
            </a:pPr>
            <a:r>
              <a:rPr lang="en-US" sz="3510">
                <a:solidFill>
                  <a:srgbClr val="FFFFFF"/>
                </a:solidFill>
                <a:latin typeface="Roca Two"/>
                <a:ea typeface="Roca Two"/>
                <a:cs typeface="Roca Two"/>
                <a:sym typeface="Roca Two"/>
              </a:rPr>
              <a:t>ENTITY RELATIONSHIP DESIGN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323F"/>
        </a:solidFill>
        <a:effectLst/>
      </p:bgPr>
    </p:bg>
    <p:spTree>
      <p:nvGrpSpPr>
        <p:cNvPr id="1" name=""/>
        <p:cNvGrpSpPr/>
        <p:nvPr/>
      </p:nvGrpSpPr>
      <p:grpSpPr>
        <a:xfrm>
          <a:off x="0" y="0"/>
          <a:ext cx="0" cy="0"/>
          <a:chOff x="0" y="0"/>
          <a:chExt cx="0" cy="0"/>
        </a:xfrm>
      </p:grpSpPr>
      <p:grpSp>
        <p:nvGrpSpPr>
          <p:cNvPr id="2" name="Group 2"/>
          <p:cNvGrpSpPr/>
          <p:nvPr/>
        </p:nvGrpSpPr>
        <p:grpSpPr>
          <a:xfrm>
            <a:off x="7531714" y="1028700"/>
            <a:ext cx="9727586" cy="5909806"/>
            <a:chOff x="0" y="0"/>
            <a:chExt cx="12970115" cy="7879741"/>
          </a:xfrm>
        </p:grpSpPr>
        <p:pic>
          <p:nvPicPr>
            <p:cNvPr id="3" name="Picture 3"/>
            <p:cNvPicPr>
              <a:picLocks noChangeAspect="1"/>
            </p:cNvPicPr>
            <p:nvPr/>
          </p:nvPicPr>
          <p:blipFill>
            <a:blip r:embed="rId2"/>
            <a:srcRect t="4406" b="4406"/>
            <a:stretch>
              <a:fillRect/>
            </a:stretch>
          </p:blipFill>
          <p:spPr>
            <a:xfrm>
              <a:off x="0" y="0"/>
              <a:ext cx="12970115" cy="7879741"/>
            </a:xfrm>
            <a:prstGeom prst="rect">
              <a:avLst/>
            </a:prstGeom>
          </p:spPr>
        </p:pic>
      </p:grpSp>
      <p:grpSp>
        <p:nvGrpSpPr>
          <p:cNvPr id="4" name="Group 4"/>
          <p:cNvGrpSpPr/>
          <p:nvPr/>
        </p:nvGrpSpPr>
        <p:grpSpPr>
          <a:xfrm>
            <a:off x="10887051" y="5947631"/>
            <a:ext cx="5572189" cy="2710325"/>
            <a:chOff x="0" y="0"/>
            <a:chExt cx="1467573" cy="713830"/>
          </a:xfrm>
        </p:grpSpPr>
        <p:sp>
          <p:nvSpPr>
            <p:cNvPr id="5" name="Freeform 5"/>
            <p:cNvSpPr/>
            <p:nvPr/>
          </p:nvSpPr>
          <p:spPr>
            <a:xfrm>
              <a:off x="0" y="0"/>
              <a:ext cx="1467573" cy="713831"/>
            </a:xfrm>
            <a:custGeom>
              <a:avLst/>
              <a:gdLst/>
              <a:ahLst/>
              <a:cxnLst/>
              <a:rect l="l" t="t" r="r" b="b"/>
              <a:pathLst>
                <a:path w="1467573" h="713831">
                  <a:moveTo>
                    <a:pt x="0" y="0"/>
                  </a:moveTo>
                  <a:lnTo>
                    <a:pt x="1467573" y="0"/>
                  </a:lnTo>
                  <a:lnTo>
                    <a:pt x="1467573" y="713831"/>
                  </a:lnTo>
                  <a:lnTo>
                    <a:pt x="0" y="713831"/>
                  </a:lnTo>
                  <a:close/>
                </a:path>
              </a:pathLst>
            </a:custGeom>
            <a:solidFill>
              <a:srgbClr val="FFFFFF"/>
            </a:solidFill>
          </p:spPr>
          <p:txBody>
            <a:bodyPr/>
            <a:lstStyle/>
            <a:p>
              <a:endParaRPr lang="en-US"/>
            </a:p>
          </p:txBody>
        </p:sp>
        <p:sp>
          <p:nvSpPr>
            <p:cNvPr id="6" name="TextBox 6"/>
            <p:cNvSpPr txBox="1"/>
            <p:nvPr/>
          </p:nvSpPr>
          <p:spPr>
            <a:xfrm>
              <a:off x="0" y="-57150"/>
              <a:ext cx="1467573" cy="770980"/>
            </a:xfrm>
            <a:prstGeom prst="rect">
              <a:avLst/>
            </a:prstGeom>
          </p:spPr>
          <p:txBody>
            <a:bodyPr lIns="50800" tIns="50800" rIns="50800" bIns="50800" rtlCol="0" anchor="ctr"/>
            <a:lstStyle/>
            <a:p>
              <a:pPr algn="ctr">
                <a:lnSpc>
                  <a:spcPts val="2784"/>
                </a:lnSpc>
              </a:pPr>
              <a:endParaRPr/>
            </a:p>
          </p:txBody>
        </p:sp>
      </p:grpSp>
      <p:sp>
        <p:nvSpPr>
          <p:cNvPr id="7" name="Freeform 7"/>
          <p:cNvSpPr/>
          <p:nvPr/>
        </p:nvSpPr>
        <p:spPr>
          <a:xfrm rot="-5400000">
            <a:off x="3069039" y="6682696"/>
            <a:ext cx="1315895" cy="3950521"/>
          </a:xfrm>
          <a:custGeom>
            <a:avLst/>
            <a:gdLst/>
            <a:ahLst/>
            <a:cxnLst/>
            <a:rect l="l" t="t" r="r" b="b"/>
            <a:pathLst>
              <a:path w="1315895" h="3950521">
                <a:moveTo>
                  <a:pt x="0" y="0"/>
                </a:moveTo>
                <a:lnTo>
                  <a:pt x="1315895" y="0"/>
                </a:lnTo>
                <a:lnTo>
                  <a:pt x="1315895" y="3950521"/>
                </a:lnTo>
                <a:lnTo>
                  <a:pt x="0" y="39505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1128159" y="6068804"/>
            <a:ext cx="4846327" cy="2589153"/>
          </a:xfrm>
          <a:prstGeom prst="rect">
            <a:avLst/>
          </a:prstGeom>
        </p:spPr>
        <p:txBody>
          <a:bodyPr lIns="0" tIns="0" rIns="0" bIns="0" rtlCol="0" anchor="t">
            <a:spAutoFit/>
          </a:bodyPr>
          <a:lstStyle/>
          <a:p>
            <a:pPr algn="r">
              <a:lnSpc>
                <a:spcPts val="6824"/>
              </a:lnSpc>
            </a:pPr>
            <a:r>
              <a:rPr lang="en-US" sz="5503">
                <a:solidFill>
                  <a:srgbClr val="21323F"/>
                </a:solidFill>
                <a:latin typeface="Roca Two"/>
                <a:ea typeface="Roca Two"/>
                <a:cs typeface="Roca Two"/>
                <a:sym typeface="Roca Two"/>
              </a:rPr>
              <a:t>SUMMARY OF GENERATED REPORTS</a:t>
            </a:r>
          </a:p>
        </p:txBody>
      </p:sp>
      <p:sp>
        <p:nvSpPr>
          <p:cNvPr id="9" name="TextBox 9"/>
          <p:cNvSpPr txBox="1"/>
          <p:nvPr/>
        </p:nvSpPr>
        <p:spPr>
          <a:xfrm>
            <a:off x="1751726" y="2190068"/>
            <a:ext cx="4201465" cy="4856166"/>
          </a:xfrm>
          <a:prstGeom prst="rect">
            <a:avLst/>
          </a:prstGeom>
        </p:spPr>
        <p:txBody>
          <a:bodyPr lIns="0" tIns="0" rIns="0" bIns="0" rtlCol="0" anchor="t">
            <a:spAutoFit/>
          </a:bodyPr>
          <a:lstStyle/>
          <a:p>
            <a:pPr algn="l">
              <a:lnSpc>
                <a:spcPts val="3194"/>
              </a:lnSpc>
            </a:pPr>
            <a:r>
              <a:rPr lang="en-US" sz="2281">
                <a:solidFill>
                  <a:srgbClr val="FFFFFF"/>
                </a:solidFill>
                <a:latin typeface="Proxima Nova"/>
                <a:ea typeface="Proxima Nova"/>
                <a:cs typeface="Proxima Nova"/>
                <a:sym typeface="Proxima Nova"/>
              </a:rPr>
              <a:t>Three reports were generated based on current data stored in the company database to support ongoing operations and strategic planning at Outland Adventures. Each one of the reports was selected to highlight a different aspect of the business: customer booking trends, equipment lifecycle management, and inventory oversight.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1251" y="582396"/>
            <a:ext cx="5105400" cy="5570531"/>
            <a:chOff x="0" y="-338731"/>
            <a:chExt cx="6168199" cy="6832949"/>
          </a:xfrm>
        </p:grpSpPr>
        <p:pic>
          <p:nvPicPr>
            <p:cNvPr id="3" name="Picture 3"/>
            <p:cNvPicPr>
              <a:picLocks noChangeAspect="1"/>
            </p:cNvPicPr>
            <p:nvPr/>
          </p:nvPicPr>
          <p:blipFill>
            <a:blip r:embed="rId2"/>
            <a:srcRect t="-2090" r="65784" b="-1114"/>
            <a:stretch>
              <a:fillRect/>
            </a:stretch>
          </p:blipFill>
          <p:spPr>
            <a:xfrm>
              <a:off x="0" y="-338731"/>
              <a:ext cx="6168199" cy="6832949"/>
            </a:xfrm>
            <a:prstGeom prst="rect">
              <a:avLst/>
            </a:prstGeom>
          </p:spPr>
        </p:pic>
      </p:grpSp>
      <p:grpSp>
        <p:nvGrpSpPr>
          <p:cNvPr id="4" name="Group 4"/>
          <p:cNvGrpSpPr/>
          <p:nvPr/>
        </p:nvGrpSpPr>
        <p:grpSpPr>
          <a:xfrm>
            <a:off x="1241251" y="6321382"/>
            <a:ext cx="8905107" cy="3215807"/>
            <a:chOff x="0" y="0"/>
            <a:chExt cx="2345378" cy="846962"/>
          </a:xfrm>
        </p:grpSpPr>
        <p:sp>
          <p:nvSpPr>
            <p:cNvPr id="5" name="Freeform 5"/>
            <p:cNvSpPr/>
            <p:nvPr/>
          </p:nvSpPr>
          <p:spPr>
            <a:xfrm>
              <a:off x="0" y="0"/>
              <a:ext cx="2345378" cy="846962"/>
            </a:xfrm>
            <a:custGeom>
              <a:avLst/>
              <a:gdLst/>
              <a:ahLst/>
              <a:cxnLst/>
              <a:rect l="l" t="t" r="r" b="b"/>
              <a:pathLst>
                <a:path w="2345378" h="846962">
                  <a:moveTo>
                    <a:pt x="0" y="0"/>
                  </a:moveTo>
                  <a:lnTo>
                    <a:pt x="2345378" y="0"/>
                  </a:lnTo>
                  <a:lnTo>
                    <a:pt x="2345378" y="846962"/>
                  </a:lnTo>
                  <a:lnTo>
                    <a:pt x="0" y="846962"/>
                  </a:lnTo>
                  <a:close/>
                </a:path>
              </a:pathLst>
            </a:custGeom>
            <a:solidFill>
              <a:srgbClr val="21323F"/>
            </a:solidFill>
          </p:spPr>
          <p:txBody>
            <a:bodyPr/>
            <a:lstStyle/>
            <a:p>
              <a:endParaRPr lang="en-US"/>
            </a:p>
          </p:txBody>
        </p:sp>
        <p:sp>
          <p:nvSpPr>
            <p:cNvPr id="6" name="TextBox 6"/>
            <p:cNvSpPr txBox="1"/>
            <p:nvPr/>
          </p:nvSpPr>
          <p:spPr>
            <a:xfrm>
              <a:off x="0" y="-57150"/>
              <a:ext cx="2345378" cy="904112"/>
            </a:xfrm>
            <a:prstGeom prst="rect">
              <a:avLst/>
            </a:prstGeom>
          </p:spPr>
          <p:txBody>
            <a:bodyPr lIns="50800" tIns="50800" rIns="50800" bIns="50800" rtlCol="0" anchor="ctr"/>
            <a:lstStyle/>
            <a:p>
              <a:pPr algn="ctr">
                <a:lnSpc>
                  <a:spcPts val="2784"/>
                </a:lnSpc>
              </a:pPr>
              <a:endParaRPr/>
            </a:p>
          </p:txBody>
        </p:sp>
      </p:grpSp>
      <p:sp>
        <p:nvSpPr>
          <p:cNvPr id="7" name="Freeform 7"/>
          <p:cNvSpPr/>
          <p:nvPr/>
        </p:nvSpPr>
        <p:spPr>
          <a:xfrm>
            <a:off x="15730854" y="1584584"/>
            <a:ext cx="1315895" cy="3950521"/>
          </a:xfrm>
          <a:custGeom>
            <a:avLst/>
            <a:gdLst/>
            <a:ahLst/>
            <a:cxnLst/>
            <a:rect l="l" t="t" r="r" b="b"/>
            <a:pathLst>
              <a:path w="1315895" h="3950521">
                <a:moveTo>
                  <a:pt x="0" y="0"/>
                </a:moveTo>
                <a:lnTo>
                  <a:pt x="1315895" y="0"/>
                </a:lnTo>
                <a:lnTo>
                  <a:pt x="1315895" y="3950521"/>
                </a:lnTo>
                <a:lnTo>
                  <a:pt x="0" y="39505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697626" y="6543771"/>
            <a:ext cx="8448732" cy="2769989"/>
          </a:xfrm>
          <a:prstGeom prst="rect">
            <a:avLst/>
          </a:prstGeom>
        </p:spPr>
        <p:txBody>
          <a:bodyPr lIns="0" tIns="0" rIns="0" bIns="0" rtlCol="0" anchor="t">
            <a:spAutoFit/>
          </a:bodyPr>
          <a:lstStyle/>
          <a:p>
            <a:pPr algn="l">
              <a:lnSpc>
                <a:spcPts val="7205"/>
              </a:lnSpc>
            </a:pPr>
            <a:r>
              <a:rPr lang="en-US" sz="5810" dirty="0">
                <a:solidFill>
                  <a:srgbClr val="FFFFFF"/>
                </a:solidFill>
                <a:latin typeface="Roca Two"/>
                <a:ea typeface="Roca Two"/>
                <a:cs typeface="Roca Two"/>
                <a:sym typeface="Roca Two"/>
              </a:rPr>
              <a:t>REPORT 1:         </a:t>
            </a:r>
          </a:p>
          <a:p>
            <a:pPr algn="l">
              <a:lnSpc>
                <a:spcPts val="7205"/>
              </a:lnSpc>
            </a:pPr>
            <a:r>
              <a:rPr lang="en-US" sz="5810" dirty="0">
                <a:solidFill>
                  <a:srgbClr val="FFFFFF"/>
                </a:solidFill>
                <a:latin typeface="Roca Two"/>
                <a:ea typeface="Roca Two"/>
                <a:cs typeface="Roca Two"/>
                <a:sym typeface="Roca Two"/>
              </a:rPr>
              <a:t>BOOKING TRENDS BY DESTINATION</a:t>
            </a:r>
          </a:p>
        </p:txBody>
      </p:sp>
      <p:sp>
        <p:nvSpPr>
          <p:cNvPr id="9" name="TextBox 9"/>
          <p:cNvSpPr txBox="1"/>
          <p:nvPr/>
        </p:nvSpPr>
        <p:spPr>
          <a:xfrm>
            <a:off x="11223036" y="6324930"/>
            <a:ext cx="5823713" cy="3080413"/>
          </a:xfrm>
          <a:prstGeom prst="rect">
            <a:avLst/>
          </a:prstGeom>
        </p:spPr>
        <p:txBody>
          <a:bodyPr lIns="0" tIns="0" rIns="0" bIns="0" rtlCol="0" anchor="t">
            <a:spAutoFit/>
          </a:bodyPr>
          <a:lstStyle/>
          <a:p>
            <a:pPr algn="l">
              <a:lnSpc>
                <a:spcPts val="2741"/>
              </a:lnSpc>
            </a:pPr>
            <a:r>
              <a:rPr lang="en-US" sz="1958" dirty="0">
                <a:solidFill>
                  <a:srgbClr val="21323F"/>
                </a:solidFill>
                <a:latin typeface="Proxima Nova"/>
                <a:ea typeface="Proxima Nova"/>
                <a:cs typeface="Proxima Nova"/>
                <a:sym typeface="Proxima Nova"/>
              </a:rPr>
              <a:t>Outland Adventures has been paying close attention to how bookings shift across its destinations in Africa, Asia, and Southern Europe. By organizing reservations by year and location, we are able to get a clear view of changing travel preferences. A recent check on the data revealed a potential downward trend in popularity for one or more regions. Having this insight will help leadership decide which trips to promote or, if necessary, discontinue. </a:t>
            </a:r>
          </a:p>
        </p:txBody>
      </p:sp>
      <p:pic>
        <p:nvPicPr>
          <p:cNvPr id="18" name="Picture 17" descr="A graph of a graph with blue lines&#10;&#10;AI-generated content may be incorrect.">
            <a:extLst>
              <a:ext uri="{FF2B5EF4-FFF2-40B4-BE49-F238E27FC236}">
                <a16:creationId xmlns:a16="http://schemas.microsoft.com/office/drawing/2014/main" id="{2F613A40-12C2-63F1-F4F8-A16801CA0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579" y="868485"/>
            <a:ext cx="4709195" cy="51247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1251" y="5143500"/>
            <a:ext cx="9211322" cy="3916211"/>
            <a:chOff x="0" y="0"/>
            <a:chExt cx="2426027" cy="1031430"/>
          </a:xfrm>
        </p:grpSpPr>
        <p:sp>
          <p:nvSpPr>
            <p:cNvPr id="3" name="Freeform 3"/>
            <p:cNvSpPr/>
            <p:nvPr/>
          </p:nvSpPr>
          <p:spPr>
            <a:xfrm>
              <a:off x="0" y="0"/>
              <a:ext cx="2426027" cy="1031430"/>
            </a:xfrm>
            <a:custGeom>
              <a:avLst/>
              <a:gdLst/>
              <a:ahLst/>
              <a:cxnLst/>
              <a:rect l="l" t="t" r="r" b="b"/>
              <a:pathLst>
                <a:path w="2426027" h="1031430">
                  <a:moveTo>
                    <a:pt x="0" y="0"/>
                  </a:moveTo>
                  <a:lnTo>
                    <a:pt x="2426027" y="0"/>
                  </a:lnTo>
                  <a:lnTo>
                    <a:pt x="2426027" y="1031430"/>
                  </a:lnTo>
                  <a:lnTo>
                    <a:pt x="0" y="1031430"/>
                  </a:lnTo>
                  <a:close/>
                </a:path>
              </a:pathLst>
            </a:custGeom>
            <a:solidFill>
              <a:srgbClr val="21323F"/>
            </a:solidFill>
          </p:spPr>
          <p:txBody>
            <a:bodyPr/>
            <a:lstStyle/>
            <a:p>
              <a:endParaRPr lang="en-US"/>
            </a:p>
          </p:txBody>
        </p:sp>
        <p:sp>
          <p:nvSpPr>
            <p:cNvPr id="4" name="TextBox 4"/>
            <p:cNvSpPr txBox="1"/>
            <p:nvPr/>
          </p:nvSpPr>
          <p:spPr>
            <a:xfrm>
              <a:off x="0" y="-57150"/>
              <a:ext cx="2426027" cy="1088580"/>
            </a:xfrm>
            <a:prstGeom prst="rect">
              <a:avLst/>
            </a:prstGeom>
          </p:spPr>
          <p:txBody>
            <a:bodyPr lIns="50800" tIns="50800" rIns="50800" bIns="50800" rtlCol="0" anchor="ctr"/>
            <a:lstStyle/>
            <a:p>
              <a:pPr algn="ctr">
                <a:lnSpc>
                  <a:spcPts val="2784"/>
                </a:lnSpc>
              </a:pPr>
              <a:endParaRPr/>
            </a:p>
          </p:txBody>
        </p:sp>
      </p:grpSp>
      <p:sp>
        <p:nvSpPr>
          <p:cNvPr id="5" name="Freeform 5"/>
          <p:cNvSpPr/>
          <p:nvPr/>
        </p:nvSpPr>
        <p:spPr>
          <a:xfrm>
            <a:off x="15943405" y="1028700"/>
            <a:ext cx="1315895" cy="3950521"/>
          </a:xfrm>
          <a:custGeom>
            <a:avLst/>
            <a:gdLst/>
            <a:ahLst/>
            <a:cxnLst/>
            <a:rect l="l" t="t" r="r" b="b"/>
            <a:pathLst>
              <a:path w="1315895" h="3950521">
                <a:moveTo>
                  <a:pt x="0" y="0"/>
                </a:moveTo>
                <a:lnTo>
                  <a:pt x="1315895" y="0"/>
                </a:lnTo>
                <a:lnTo>
                  <a:pt x="1315895" y="3950521"/>
                </a:lnTo>
                <a:lnTo>
                  <a:pt x="0" y="3950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73159" y="1433584"/>
            <a:ext cx="12106780" cy="2633041"/>
          </a:xfrm>
          <a:custGeom>
            <a:avLst/>
            <a:gdLst/>
            <a:ahLst/>
            <a:cxnLst/>
            <a:rect l="l" t="t" r="r" b="b"/>
            <a:pathLst>
              <a:path w="12106780" h="2633041">
                <a:moveTo>
                  <a:pt x="0" y="0"/>
                </a:moveTo>
                <a:lnTo>
                  <a:pt x="12106781" y="0"/>
                </a:lnTo>
                <a:lnTo>
                  <a:pt x="12106781" y="2633041"/>
                </a:lnTo>
                <a:lnTo>
                  <a:pt x="0" y="2633041"/>
                </a:lnTo>
                <a:lnTo>
                  <a:pt x="0" y="0"/>
                </a:lnTo>
                <a:close/>
              </a:path>
            </a:pathLst>
          </a:custGeom>
          <a:blipFill>
            <a:blip r:embed="rId4"/>
            <a:stretch>
              <a:fillRect r="-167673"/>
            </a:stretch>
          </a:blipFill>
        </p:spPr>
        <p:txBody>
          <a:bodyPr/>
          <a:lstStyle/>
          <a:p>
            <a:endParaRPr lang="en-US"/>
          </a:p>
        </p:txBody>
      </p:sp>
      <p:sp>
        <p:nvSpPr>
          <p:cNvPr id="7" name="TextBox 7"/>
          <p:cNvSpPr txBox="1"/>
          <p:nvPr/>
        </p:nvSpPr>
        <p:spPr>
          <a:xfrm>
            <a:off x="2103428" y="5732183"/>
            <a:ext cx="8349145" cy="2710466"/>
          </a:xfrm>
          <a:prstGeom prst="rect">
            <a:avLst/>
          </a:prstGeom>
        </p:spPr>
        <p:txBody>
          <a:bodyPr lIns="0" tIns="0" rIns="0" bIns="0" rtlCol="0" anchor="t">
            <a:spAutoFit/>
          </a:bodyPr>
          <a:lstStyle/>
          <a:p>
            <a:pPr algn="l">
              <a:lnSpc>
                <a:spcPts val="7120"/>
              </a:lnSpc>
            </a:pPr>
            <a:r>
              <a:rPr lang="en-US" sz="5742" dirty="0">
                <a:solidFill>
                  <a:srgbClr val="FFFFFF"/>
                </a:solidFill>
                <a:latin typeface="Roca Two"/>
                <a:ea typeface="Roca Two"/>
                <a:cs typeface="Roca Two"/>
                <a:sym typeface="Roca Two"/>
              </a:rPr>
              <a:t>REPORT 2:  EQUIPMENT OVER 5 YEARS OLD</a:t>
            </a:r>
          </a:p>
        </p:txBody>
      </p:sp>
      <p:sp>
        <p:nvSpPr>
          <p:cNvPr id="8" name="TextBox 8"/>
          <p:cNvSpPr txBox="1"/>
          <p:nvPr/>
        </p:nvSpPr>
        <p:spPr>
          <a:xfrm>
            <a:off x="11442192" y="5312284"/>
            <a:ext cx="5308490" cy="3540739"/>
          </a:xfrm>
          <a:prstGeom prst="rect">
            <a:avLst/>
          </a:prstGeom>
        </p:spPr>
        <p:txBody>
          <a:bodyPr lIns="0" tIns="0" rIns="0" bIns="0" rtlCol="0" anchor="t">
            <a:spAutoFit/>
          </a:bodyPr>
          <a:lstStyle/>
          <a:p>
            <a:pPr algn="l">
              <a:lnSpc>
                <a:spcPts val="2835"/>
              </a:lnSpc>
            </a:pPr>
            <a:r>
              <a:rPr lang="en-US" sz="2025" dirty="0">
                <a:solidFill>
                  <a:srgbClr val="21323F"/>
                </a:solidFill>
                <a:latin typeface="Proxima Nova"/>
                <a:ea typeface="Proxima Nova"/>
                <a:cs typeface="Proxima Nova"/>
                <a:sym typeface="Proxima Nova"/>
              </a:rPr>
              <a:t>This report identifies equipment that is more than five years old and may require replacement or inspection. Regular checks like this help to ensure that the gear we use remains reliable and safe. We have found two types of equipment which have come back older than 5 years, so we will do a closer inspection to ensure they are still in good working condition. If any issues are found, we will either repair or replace the items.   </a:t>
            </a:r>
          </a:p>
        </p:txBody>
      </p:sp>
      <p:pic>
        <p:nvPicPr>
          <p:cNvPr id="13" name="Picture 12">
            <a:extLst>
              <a:ext uri="{FF2B5EF4-FFF2-40B4-BE49-F238E27FC236}">
                <a16:creationId xmlns:a16="http://schemas.microsoft.com/office/drawing/2014/main" id="{80D1F887-5AC0-6EC9-FD05-930151C9B8E3}"/>
              </a:ext>
            </a:extLst>
          </p:cNvPr>
          <p:cNvPicPr>
            <a:picLocks noChangeAspect="1"/>
          </p:cNvPicPr>
          <p:nvPr/>
        </p:nvPicPr>
        <p:blipFill>
          <a:blip r:embed="rId5"/>
          <a:stretch>
            <a:fillRect/>
          </a:stretch>
        </p:blipFill>
        <p:spPr>
          <a:xfrm>
            <a:off x="12877800" y="73738"/>
            <a:ext cx="5268310" cy="49009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42725" y="0"/>
            <a:ext cx="10145275" cy="3248205"/>
            <a:chOff x="0" y="0"/>
            <a:chExt cx="2365154" cy="757250"/>
          </a:xfrm>
        </p:grpSpPr>
        <p:sp>
          <p:nvSpPr>
            <p:cNvPr id="3" name="Freeform 3"/>
            <p:cNvSpPr/>
            <p:nvPr/>
          </p:nvSpPr>
          <p:spPr>
            <a:xfrm>
              <a:off x="0" y="0"/>
              <a:ext cx="2365154" cy="757250"/>
            </a:xfrm>
            <a:custGeom>
              <a:avLst/>
              <a:gdLst/>
              <a:ahLst/>
              <a:cxnLst/>
              <a:rect l="l" t="t" r="r" b="b"/>
              <a:pathLst>
                <a:path w="2365154" h="757250">
                  <a:moveTo>
                    <a:pt x="0" y="0"/>
                  </a:moveTo>
                  <a:lnTo>
                    <a:pt x="2365154" y="0"/>
                  </a:lnTo>
                  <a:lnTo>
                    <a:pt x="2365154" y="757250"/>
                  </a:lnTo>
                  <a:lnTo>
                    <a:pt x="0" y="757250"/>
                  </a:lnTo>
                  <a:close/>
                </a:path>
              </a:pathLst>
            </a:custGeom>
            <a:solidFill>
              <a:srgbClr val="21323F"/>
            </a:solidFill>
          </p:spPr>
          <p:txBody>
            <a:bodyPr/>
            <a:lstStyle/>
            <a:p>
              <a:endParaRPr lang="en-US"/>
            </a:p>
          </p:txBody>
        </p:sp>
        <p:sp>
          <p:nvSpPr>
            <p:cNvPr id="4" name="TextBox 4"/>
            <p:cNvSpPr txBox="1"/>
            <p:nvPr/>
          </p:nvSpPr>
          <p:spPr>
            <a:xfrm>
              <a:off x="0" y="-57150"/>
              <a:ext cx="2365154" cy="814400"/>
            </a:xfrm>
            <a:prstGeom prst="rect">
              <a:avLst/>
            </a:prstGeom>
          </p:spPr>
          <p:txBody>
            <a:bodyPr lIns="50800" tIns="50800" rIns="50800" bIns="50800" rtlCol="0" anchor="ctr"/>
            <a:lstStyle/>
            <a:p>
              <a:pPr algn="ctr">
                <a:lnSpc>
                  <a:spcPts val="2784"/>
                </a:lnSpc>
              </a:pPr>
              <a:endParaRPr/>
            </a:p>
          </p:txBody>
        </p:sp>
      </p:grpSp>
      <p:sp>
        <p:nvSpPr>
          <p:cNvPr id="5" name="Freeform 5"/>
          <p:cNvSpPr/>
          <p:nvPr/>
        </p:nvSpPr>
        <p:spPr>
          <a:xfrm rot="-5400000">
            <a:off x="15959396" y="2866797"/>
            <a:ext cx="1026232" cy="3080908"/>
          </a:xfrm>
          <a:custGeom>
            <a:avLst/>
            <a:gdLst/>
            <a:ahLst/>
            <a:cxnLst/>
            <a:rect l="l" t="t" r="r" b="b"/>
            <a:pathLst>
              <a:path w="1026232" h="3080908">
                <a:moveTo>
                  <a:pt x="0" y="0"/>
                </a:moveTo>
                <a:lnTo>
                  <a:pt x="1026233" y="0"/>
                </a:lnTo>
                <a:lnTo>
                  <a:pt x="1026233" y="3080908"/>
                </a:lnTo>
                <a:lnTo>
                  <a:pt x="0" y="30809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699086" y="5905500"/>
            <a:ext cx="8883049" cy="2988630"/>
          </a:xfrm>
          <a:custGeom>
            <a:avLst/>
            <a:gdLst/>
            <a:ahLst/>
            <a:cxnLst/>
            <a:rect l="l" t="t" r="r" b="b"/>
            <a:pathLst>
              <a:path w="8883049" h="2988630">
                <a:moveTo>
                  <a:pt x="0" y="0"/>
                </a:moveTo>
                <a:lnTo>
                  <a:pt x="8883049" y="0"/>
                </a:lnTo>
                <a:lnTo>
                  <a:pt x="8883049" y="2988630"/>
                </a:lnTo>
                <a:lnTo>
                  <a:pt x="0" y="2988630"/>
                </a:lnTo>
                <a:lnTo>
                  <a:pt x="0" y="0"/>
                </a:lnTo>
                <a:close/>
              </a:path>
            </a:pathLst>
          </a:custGeom>
          <a:blipFill>
            <a:blip r:embed="rId4"/>
            <a:stretch>
              <a:fillRect t="-543" r="-6284" b="-547"/>
            </a:stretch>
          </a:blipFill>
        </p:spPr>
        <p:txBody>
          <a:bodyPr/>
          <a:lstStyle/>
          <a:p>
            <a:endParaRPr lang="en-US"/>
          </a:p>
        </p:txBody>
      </p:sp>
      <p:sp>
        <p:nvSpPr>
          <p:cNvPr id="7" name="TextBox 7"/>
          <p:cNvSpPr txBox="1"/>
          <p:nvPr/>
        </p:nvSpPr>
        <p:spPr>
          <a:xfrm>
            <a:off x="8828984" y="284746"/>
            <a:ext cx="9956923" cy="2731517"/>
          </a:xfrm>
          <a:prstGeom prst="rect">
            <a:avLst/>
          </a:prstGeom>
        </p:spPr>
        <p:txBody>
          <a:bodyPr lIns="0" tIns="0" rIns="0" bIns="0" rtlCol="0" anchor="t">
            <a:spAutoFit/>
          </a:bodyPr>
          <a:lstStyle/>
          <a:p>
            <a:pPr algn="l">
              <a:lnSpc>
                <a:spcPts val="7061"/>
              </a:lnSpc>
            </a:pPr>
            <a:r>
              <a:rPr lang="en-US" sz="5694" dirty="0">
                <a:solidFill>
                  <a:srgbClr val="FFFFFF"/>
                </a:solidFill>
                <a:latin typeface="Roca Two"/>
                <a:ea typeface="Roca Two"/>
                <a:cs typeface="Roca Two"/>
                <a:sym typeface="Roca Two"/>
              </a:rPr>
              <a:t>REPORT 3: EQUIPMENT INVENTORY AND TRANSACTIONS</a:t>
            </a:r>
          </a:p>
        </p:txBody>
      </p:sp>
      <p:sp>
        <p:nvSpPr>
          <p:cNvPr id="8" name="TextBox 8"/>
          <p:cNvSpPr txBox="1"/>
          <p:nvPr/>
        </p:nvSpPr>
        <p:spPr>
          <a:xfrm>
            <a:off x="10862236" y="5095875"/>
            <a:ext cx="6908682" cy="3036255"/>
          </a:xfrm>
          <a:prstGeom prst="rect">
            <a:avLst/>
          </a:prstGeom>
        </p:spPr>
        <p:txBody>
          <a:bodyPr lIns="0" tIns="0" rIns="0" bIns="0" rtlCol="0" anchor="t">
            <a:spAutoFit/>
          </a:bodyPr>
          <a:lstStyle/>
          <a:p>
            <a:pPr algn="l">
              <a:lnSpc>
                <a:spcPts val="3035"/>
              </a:lnSpc>
            </a:pPr>
            <a:r>
              <a:rPr lang="en-US" sz="2168">
                <a:solidFill>
                  <a:srgbClr val="21323F"/>
                </a:solidFill>
                <a:latin typeface="Proxima Nova"/>
                <a:ea typeface="Proxima Nova"/>
                <a:cs typeface="Proxima Nova"/>
                <a:sym typeface="Proxima Nova"/>
              </a:rPr>
              <a:t>Outland Adventures maintains a detailed inventory system for its hiking and camping equipment. Each item is tracked by a unique ID, name, type, purchase date, condition/status (available, rented, or sold), and quantity. Inventory is automatically updated when items are rented, sold, returned, or restocked. Rented items are retained for future use, while sold equipment is permanently removed from stock. </a:t>
            </a:r>
          </a:p>
        </p:txBody>
      </p:sp>
      <p:pic>
        <p:nvPicPr>
          <p:cNvPr id="12" name="Picture 11" descr="A graph of blue rectangular bars&#10;&#10;AI-generated content may be incorrect.">
            <a:extLst>
              <a:ext uri="{FF2B5EF4-FFF2-40B4-BE49-F238E27FC236}">
                <a16:creationId xmlns:a16="http://schemas.microsoft.com/office/drawing/2014/main" id="{8AF711D2-1A9A-1792-D2F4-0B8A5EEF5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034" y="375541"/>
            <a:ext cx="7443639" cy="45119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323F"/>
        </a:solidFill>
        <a:effectLst/>
      </p:bgPr>
    </p:bg>
    <p:spTree>
      <p:nvGrpSpPr>
        <p:cNvPr id="1" name=""/>
        <p:cNvGrpSpPr/>
        <p:nvPr/>
      </p:nvGrpSpPr>
      <p:grpSpPr>
        <a:xfrm>
          <a:off x="0" y="0"/>
          <a:ext cx="0" cy="0"/>
          <a:chOff x="0" y="0"/>
          <a:chExt cx="0" cy="0"/>
        </a:xfrm>
      </p:grpSpPr>
      <p:grpSp>
        <p:nvGrpSpPr>
          <p:cNvPr id="2" name="Group 2"/>
          <p:cNvGrpSpPr/>
          <p:nvPr/>
        </p:nvGrpSpPr>
        <p:grpSpPr>
          <a:xfrm>
            <a:off x="1431794" y="0"/>
            <a:ext cx="4880523" cy="3253714"/>
            <a:chOff x="0" y="0"/>
            <a:chExt cx="6507364" cy="4338286"/>
          </a:xfrm>
        </p:grpSpPr>
        <p:pic>
          <p:nvPicPr>
            <p:cNvPr id="3" name="Picture 3"/>
            <p:cNvPicPr>
              <a:picLocks noChangeAspect="1"/>
            </p:cNvPicPr>
            <p:nvPr/>
          </p:nvPicPr>
          <p:blipFill>
            <a:blip r:embed="rId2"/>
            <a:srcRect t="155" b="155"/>
            <a:stretch>
              <a:fillRect/>
            </a:stretch>
          </p:blipFill>
          <p:spPr>
            <a:xfrm>
              <a:off x="0" y="0"/>
              <a:ext cx="6507364" cy="4338286"/>
            </a:xfrm>
            <a:prstGeom prst="rect">
              <a:avLst/>
            </a:prstGeom>
          </p:spPr>
        </p:pic>
      </p:grpSp>
      <p:grpSp>
        <p:nvGrpSpPr>
          <p:cNvPr id="4" name="Group 4"/>
          <p:cNvGrpSpPr/>
          <p:nvPr/>
        </p:nvGrpSpPr>
        <p:grpSpPr>
          <a:xfrm>
            <a:off x="1431794" y="3465077"/>
            <a:ext cx="4880523" cy="3253714"/>
            <a:chOff x="0" y="0"/>
            <a:chExt cx="6507364" cy="4338286"/>
          </a:xfrm>
        </p:grpSpPr>
        <p:pic>
          <p:nvPicPr>
            <p:cNvPr id="5" name="Picture 5"/>
            <p:cNvPicPr>
              <a:picLocks noChangeAspect="1"/>
            </p:cNvPicPr>
            <p:nvPr/>
          </p:nvPicPr>
          <p:blipFill>
            <a:blip r:embed="rId3"/>
            <a:srcRect l="31" r="31"/>
            <a:stretch>
              <a:fillRect/>
            </a:stretch>
          </p:blipFill>
          <p:spPr>
            <a:xfrm>
              <a:off x="0" y="0"/>
              <a:ext cx="6507364" cy="4338286"/>
            </a:xfrm>
            <a:prstGeom prst="rect">
              <a:avLst/>
            </a:prstGeom>
          </p:spPr>
        </p:pic>
      </p:grpSp>
      <p:grpSp>
        <p:nvGrpSpPr>
          <p:cNvPr id="6" name="Group 6"/>
          <p:cNvGrpSpPr/>
          <p:nvPr/>
        </p:nvGrpSpPr>
        <p:grpSpPr>
          <a:xfrm>
            <a:off x="1431794" y="7033286"/>
            <a:ext cx="4880523" cy="3253714"/>
            <a:chOff x="0" y="0"/>
            <a:chExt cx="6507364" cy="4338286"/>
          </a:xfrm>
        </p:grpSpPr>
        <p:pic>
          <p:nvPicPr>
            <p:cNvPr id="7" name="Picture 7"/>
            <p:cNvPicPr>
              <a:picLocks noChangeAspect="1"/>
            </p:cNvPicPr>
            <p:nvPr/>
          </p:nvPicPr>
          <p:blipFill>
            <a:blip r:embed="rId4"/>
            <a:srcRect t="61" b="61"/>
            <a:stretch>
              <a:fillRect/>
            </a:stretch>
          </p:blipFill>
          <p:spPr>
            <a:xfrm>
              <a:off x="0" y="0"/>
              <a:ext cx="6507364" cy="4338286"/>
            </a:xfrm>
            <a:prstGeom prst="rect">
              <a:avLst/>
            </a:prstGeom>
          </p:spPr>
        </p:pic>
      </p:grpSp>
      <p:grpSp>
        <p:nvGrpSpPr>
          <p:cNvPr id="8" name="Group 8"/>
          <p:cNvGrpSpPr/>
          <p:nvPr/>
        </p:nvGrpSpPr>
        <p:grpSpPr>
          <a:xfrm>
            <a:off x="7478321" y="637718"/>
            <a:ext cx="6163708" cy="1462001"/>
            <a:chOff x="0" y="0"/>
            <a:chExt cx="1623364" cy="385054"/>
          </a:xfrm>
        </p:grpSpPr>
        <p:sp>
          <p:nvSpPr>
            <p:cNvPr id="9" name="Freeform 9"/>
            <p:cNvSpPr/>
            <p:nvPr/>
          </p:nvSpPr>
          <p:spPr>
            <a:xfrm>
              <a:off x="0" y="0"/>
              <a:ext cx="1623364" cy="385054"/>
            </a:xfrm>
            <a:custGeom>
              <a:avLst/>
              <a:gdLst/>
              <a:ahLst/>
              <a:cxnLst/>
              <a:rect l="l" t="t" r="r" b="b"/>
              <a:pathLst>
                <a:path w="1623364" h="385054">
                  <a:moveTo>
                    <a:pt x="0" y="0"/>
                  </a:moveTo>
                  <a:lnTo>
                    <a:pt x="1623364" y="0"/>
                  </a:lnTo>
                  <a:lnTo>
                    <a:pt x="1623364" y="385054"/>
                  </a:lnTo>
                  <a:lnTo>
                    <a:pt x="0" y="385054"/>
                  </a:lnTo>
                  <a:close/>
                </a:path>
              </a:pathLst>
            </a:custGeom>
            <a:solidFill>
              <a:srgbClr val="FFFFFF"/>
            </a:solidFill>
          </p:spPr>
          <p:txBody>
            <a:bodyPr/>
            <a:lstStyle/>
            <a:p>
              <a:endParaRPr lang="en-US"/>
            </a:p>
          </p:txBody>
        </p:sp>
        <p:sp>
          <p:nvSpPr>
            <p:cNvPr id="10" name="TextBox 10"/>
            <p:cNvSpPr txBox="1"/>
            <p:nvPr/>
          </p:nvSpPr>
          <p:spPr>
            <a:xfrm>
              <a:off x="0" y="-57150"/>
              <a:ext cx="1623364" cy="442204"/>
            </a:xfrm>
            <a:prstGeom prst="rect">
              <a:avLst/>
            </a:prstGeom>
          </p:spPr>
          <p:txBody>
            <a:bodyPr lIns="50800" tIns="50800" rIns="50800" bIns="50800" rtlCol="0" anchor="ctr"/>
            <a:lstStyle/>
            <a:p>
              <a:pPr algn="ctr">
                <a:lnSpc>
                  <a:spcPts val="2784"/>
                </a:lnSpc>
              </a:pPr>
              <a:endParaRPr/>
            </a:p>
          </p:txBody>
        </p:sp>
      </p:grpSp>
      <p:sp>
        <p:nvSpPr>
          <p:cNvPr id="11" name="Freeform 11"/>
          <p:cNvSpPr/>
          <p:nvPr/>
        </p:nvSpPr>
        <p:spPr>
          <a:xfrm>
            <a:off x="16044457" y="1641504"/>
            <a:ext cx="1214843" cy="3647146"/>
          </a:xfrm>
          <a:custGeom>
            <a:avLst/>
            <a:gdLst/>
            <a:ahLst/>
            <a:cxnLst/>
            <a:rect l="l" t="t" r="r" b="b"/>
            <a:pathLst>
              <a:path w="1214843" h="3647146">
                <a:moveTo>
                  <a:pt x="0" y="0"/>
                </a:moveTo>
                <a:lnTo>
                  <a:pt x="1214843" y="0"/>
                </a:lnTo>
                <a:lnTo>
                  <a:pt x="1214843" y="3647146"/>
                </a:lnTo>
                <a:lnTo>
                  <a:pt x="0" y="36471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7809170" y="980131"/>
            <a:ext cx="6738434" cy="913456"/>
          </a:xfrm>
          <a:prstGeom prst="rect">
            <a:avLst/>
          </a:prstGeom>
        </p:spPr>
        <p:txBody>
          <a:bodyPr lIns="0" tIns="0" rIns="0" bIns="0" rtlCol="0" anchor="t">
            <a:spAutoFit/>
          </a:bodyPr>
          <a:lstStyle/>
          <a:p>
            <a:pPr algn="l">
              <a:lnSpc>
                <a:spcPts val="7205"/>
              </a:lnSpc>
            </a:pPr>
            <a:r>
              <a:rPr lang="en-US" sz="5810">
                <a:solidFill>
                  <a:srgbClr val="21323F"/>
                </a:solidFill>
                <a:latin typeface="Roca Two"/>
                <a:ea typeface="Roca Two"/>
                <a:cs typeface="Roca Two"/>
                <a:sym typeface="Roca Two"/>
              </a:rPr>
              <a:t>ASSUMPTIONS</a:t>
            </a:r>
          </a:p>
        </p:txBody>
      </p:sp>
      <p:sp>
        <p:nvSpPr>
          <p:cNvPr id="13" name="TextBox 13"/>
          <p:cNvSpPr txBox="1"/>
          <p:nvPr/>
        </p:nvSpPr>
        <p:spPr>
          <a:xfrm>
            <a:off x="7593721" y="3215614"/>
            <a:ext cx="6953884" cy="3990340"/>
          </a:xfrm>
          <a:prstGeom prst="rect">
            <a:avLst/>
          </a:prstGeom>
        </p:spPr>
        <p:txBody>
          <a:bodyPr lIns="0" tIns="0" rIns="0" bIns="0" rtlCol="0" anchor="t">
            <a:spAutoFit/>
          </a:bodyPr>
          <a:lstStyle/>
          <a:p>
            <a:pPr marL="410211" lvl="1" indent="-205106" algn="l">
              <a:lnSpc>
                <a:spcPts val="2660"/>
              </a:lnSpc>
              <a:buFont typeface="Arial"/>
              <a:buChar char="•"/>
            </a:pPr>
            <a:r>
              <a:rPr lang="en-US" sz="1900">
                <a:solidFill>
                  <a:srgbClr val="FFFFFF"/>
                </a:solidFill>
                <a:latin typeface="Proxima Nova"/>
                <a:ea typeface="Proxima Nova"/>
                <a:cs typeface="Proxima Nova"/>
                <a:sym typeface="Proxima Nova"/>
              </a:rPr>
              <a:t>Employees do not switch roles within the system model.</a:t>
            </a:r>
          </a:p>
          <a:p>
            <a:pPr marL="410211" lvl="1" indent="-205106" algn="l">
              <a:lnSpc>
                <a:spcPts val="2660"/>
              </a:lnSpc>
              <a:buFont typeface="Arial"/>
              <a:buChar char="•"/>
            </a:pPr>
            <a:r>
              <a:rPr lang="en-US" sz="1900">
                <a:solidFill>
                  <a:srgbClr val="FFFFFF"/>
                </a:solidFill>
                <a:latin typeface="Proxima Nova"/>
                <a:ea typeface="Proxima Nova"/>
                <a:cs typeface="Proxima Nova"/>
                <a:sym typeface="Proxima Nova"/>
              </a:rPr>
              <a:t>Equipment cannot be both sold and rented in one transaction.</a:t>
            </a:r>
          </a:p>
          <a:p>
            <a:pPr marL="410211" lvl="1" indent="-205106" algn="l">
              <a:lnSpc>
                <a:spcPts val="2660"/>
              </a:lnSpc>
              <a:buFont typeface="Arial"/>
              <a:buChar char="•"/>
            </a:pPr>
            <a:r>
              <a:rPr lang="en-US" sz="1900">
                <a:solidFill>
                  <a:srgbClr val="FFFFFF"/>
                </a:solidFill>
                <a:latin typeface="Proxima Nova"/>
                <a:ea typeface="Proxima Nova"/>
                <a:cs typeface="Proxima Nova"/>
                <a:sym typeface="Proxima Nova"/>
              </a:rPr>
              <a:t>Online and in-person transactions are tracked in the same system.</a:t>
            </a:r>
          </a:p>
          <a:p>
            <a:pPr marL="410211" lvl="1" indent="-205106" algn="l">
              <a:lnSpc>
                <a:spcPts val="2660"/>
              </a:lnSpc>
              <a:buFont typeface="Arial"/>
              <a:buChar char="•"/>
            </a:pPr>
            <a:r>
              <a:rPr lang="en-US" sz="1900">
                <a:solidFill>
                  <a:srgbClr val="FFFFFF"/>
                </a:solidFill>
                <a:latin typeface="Proxima Nova"/>
                <a:ea typeface="Proxima Nova"/>
                <a:cs typeface="Proxima Nova"/>
                <a:sym typeface="Proxima Nova"/>
              </a:rPr>
              <a:t>Sold equipment is removed from inventory, while rental gear is reused.</a:t>
            </a:r>
          </a:p>
          <a:p>
            <a:pPr marL="410211" lvl="1" indent="-205106" algn="l">
              <a:lnSpc>
                <a:spcPts val="2660"/>
              </a:lnSpc>
              <a:buFont typeface="Arial"/>
              <a:buChar char="•"/>
            </a:pPr>
            <a:r>
              <a:rPr lang="en-US" sz="1900">
                <a:solidFill>
                  <a:srgbClr val="FFFFFF"/>
                </a:solidFill>
                <a:latin typeface="Proxima Nova"/>
                <a:ea typeface="Proxima Nova"/>
                <a:cs typeface="Proxima Nova"/>
                <a:sym typeface="Proxima Nova"/>
              </a:rPr>
              <a:t>Booking frequency and regional demand are tracked.</a:t>
            </a:r>
          </a:p>
          <a:p>
            <a:pPr marL="410211" lvl="1" indent="-205106" algn="l">
              <a:lnSpc>
                <a:spcPts val="2660"/>
              </a:lnSpc>
              <a:buFont typeface="Arial"/>
              <a:buChar char="•"/>
            </a:pPr>
            <a:r>
              <a:rPr lang="en-US" sz="1900">
                <a:solidFill>
                  <a:srgbClr val="FFFFFF"/>
                </a:solidFill>
                <a:latin typeface="Proxima Nova"/>
                <a:ea typeface="Proxima Nova"/>
                <a:cs typeface="Proxima Nova"/>
                <a:sym typeface="Proxima Nova"/>
              </a:rPr>
              <a:t>Customers can book multiple trips and can either rent or purchase equipment.</a:t>
            </a:r>
          </a:p>
          <a:p>
            <a:pPr marL="410211" lvl="1" indent="-205106" algn="l">
              <a:lnSpc>
                <a:spcPts val="2660"/>
              </a:lnSpc>
              <a:buFont typeface="Arial"/>
              <a:buChar char="•"/>
            </a:pPr>
            <a:r>
              <a:rPr lang="en-US" sz="1900">
                <a:solidFill>
                  <a:srgbClr val="FFFFFF"/>
                </a:solidFill>
                <a:latin typeface="Proxima Nova"/>
                <a:ea typeface="Proxima Nova"/>
                <a:cs typeface="Proxima Nova"/>
                <a:sym typeface="Proxima Nova"/>
              </a:rPr>
              <a:t>Guides are responsible for logistical planning, including managing airfare, visas, and inoculations, and leading trips.</a:t>
            </a:r>
          </a:p>
          <a:p>
            <a:pPr algn="l">
              <a:lnSpc>
                <a:spcPts val="2660"/>
              </a:lnSpc>
            </a:pPr>
            <a:endParaRPr lang="en-US" sz="1900">
              <a:solidFill>
                <a:srgbClr val="FFFFFF"/>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1651</TotalTime>
  <Words>583</Words>
  <Application>Microsoft Office PowerPoint</Application>
  <PresentationFormat>Custom</PresentationFormat>
  <Paragraphs>27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Roca Two Bold</vt:lpstr>
      <vt:lpstr>Roca Two</vt:lpstr>
      <vt:lpstr>Arial</vt:lpstr>
      <vt:lpstr>Proxima Nova</vt:lpstr>
      <vt:lpstr>Calibri</vt:lpstr>
      <vt:lpstr>Proxima Nova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Outland Adventures</dc:title>
  <cp:lastModifiedBy>Gabriel Conner</cp:lastModifiedBy>
  <cp:revision>2</cp:revision>
  <dcterms:created xsi:type="dcterms:W3CDTF">2006-08-16T00:00:00Z</dcterms:created>
  <dcterms:modified xsi:type="dcterms:W3CDTF">2025-07-27T01:55:20Z</dcterms:modified>
  <dc:identifier>DAGtk6ceWU4</dc:identifier>
</cp:coreProperties>
</file>